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35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30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57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7506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53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94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29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368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56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86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211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32872-81B6-4909-AD9C-0DD71D42145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D77D0-26B8-4A63-A2EE-09899972FA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59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pt-BR" sz="3200" b="1" dirty="0" smtClean="0">
                <a:solidFill>
                  <a:schemeClr val="accent6">
                    <a:lumMod val="75000"/>
                  </a:schemeClr>
                </a:solidFill>
              </a:rPr>
              <a:t>Correções das atividades de  Ciências </a:t>
            </a:r>
            <a:endParaRPr lang="pt-BR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9144000" cy="566124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pt-BR" sz="2800" b="1" dirty="0" smtClean="0">
                <a:solidFill>
                  <a:schemeClr val="accent6">
                    <a:lumMod val="75000"/>
                  </a:schemeClr>
                </a:solidFill>
              </a:rPr>
              <a:t>Apostila 1    </a:t>
            </a:r>
          </a:p>
          <a:p>
            <a:pPr>
              <a:lnSpc>
                <a:spcPct val="200000"/>
              </a:lnSpc>
            </a:pPr>
            <a:r>
              <a:rPr lang="pt-BR" sz="2800" b="1" dirty="0" smtClean="0">
                <a:solidFill>
                  <a:schemeClr val="accent6">
                    <a:lumMod val="75000"/>
                  </a:schemeClr>
                </a:solidFill>
              </a:rPr>
              <a:t>Semana de 30/03 a 03/04</a:t>
            </a:r>
          </a:p>
          <a:p>
            <a:pPr>
              <a:lnSpc>
                <a:spcPct val="200000"/>
              </a:lnSpc>
            </a:pPr>
            <a:r>
              <a:rPr lang="pt-BR" sz="2800" b="1" dirty="0" smtClean="0">
                <a:solidFill>
                  <a:schemeClr val="accent6">
                    <a:lumMod val="75000"/>
                  </a:schemeClr>
                </a:solidFill>
              </a:rPr>
              <a:t>Tema: Pele </a:t>
            </a:r>
            <a:endParaRPr lang="pt-BR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pt-BR" sz="2800" b="1" dirty="0" smtClean="0">
                <a:solidFill>
                  <a:schemeClr val="accent6">
                    <a:lumMod val="75000"/>
                  </a:schemeClr>
                </a:solidFill>
              </a:rPr>
              <a:t>Professora: Selma Heloisa Marques </a:t>
            </a:r>
            <a:r>
              <a:rPr lang="pt-BR" sz="2800" b="1" dirty="0" err="1" smtClean="0">
                <a:solidFill>
                  <a:schemeClr val="accent6">
                    <a:lumMod val="75000"/>
                  </a:schemeClr>
                </a:solidFill>
              </a:rPr>
              <a:t>Senedese</a:t>
            </a:r>
            <a:r>
              <a:rPr lang="pt-BR" sz="2800" b="1" dirty="0" smtClean="0">
                <a:solidFill>
                  <a:schemeClr val="accent6">
                    <a:lumMod val="75000"/>
                  </a:schemeClr>
                </a:solidFill>
              </a:rPr>
              <a:t> Ferreira     </a:t>
            </a:r>
          </a:p>
          <a:p>
            <a:pPr>
              <a:lnSpc>
                <a:spcPct val="200000"/>
              </a:lnSpc>
            </a:pPr>
            <a:r>
              <a:rPr lang="pt-BR" sz="2800" b="1" dirty="0" smtClean="0">
                <a:solidFill>
                  <a:schemeClr val="accent6">
                    <a:lumMod val="75000"/>
                  </a:schemeClr>
                </a:solidFill>
              </a:rPr>
              <a:t>5º ano 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90493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764704"/>
            <a:ext cx="8700850" cy="5112568"/>
          </a:xfrm>
        </p:spPr>
        <p:txBody>
          <a:bodyPr>
            <a:normAutofit/>
          </a:bodyPr>
          <a:lstStyle/>
          <a:p>
            <a:pPr algn="l"/>
            <a:r>
              <a:rPr lang="pt-BR" sz="1800" b="0" dirty="0" smtClean="0">
                <a:solidFill>
                  <a:schemeClr val="accent6">
                    <a:lumMod val="75000"/>
                  </a:schemeClr>
                </a:solidFill>
              </a:rPr>
              <a:t>27. </a:t>
            </a:r>
            <a:r>
              <a:rPr lang="pt-BR" sz="1800" dirty="0" smtClean="0"/>
              <a:t>A pele é um órgão porque é formada por vários tipos de tecido e exerce a função específica de proteger o organismo contra a desidratação, a perda de calor e a entrada de micro-organismos; além disso, é a responsável pela produção de vitamina D e a percepção de estímulos externos</a:t>
            </a:r>
            <a:r>
              <a:rPr lang="pt-BR" sz="2000" dirty="0" smtClean="0"/>
              <a:t>. </a:t>
            </a:r>
            <a:br>
              <a:rPr lang="pt-BR" sz="2000" dirty="0" smtClean="0"/>
            </a:br>
            <a:r>
              <a:rPr lang="pt-BR" sz="2000" dirty="0" smtClean="0">
                <a:solidFill>
                  <a:schemeClr val="accent6">
                    <a:lumMod val="75000"/>
                  </a:schemeClr>
                </a:solidFill>
              </a:rPr>
              <a:t>28. </a:t>
            </a:r>
            <a:r>
              <a:rPr lang="pt-BR" sz="2000" dirty="0" smtClean="0"/>
              <a:t>A epiderme é a camada da pele que não possui vasos sanguíneos. Estes são encontrados na derme.</a:t>
            </a:r>
            <a:br>
              <a:rPr lang="pt-BR" sz="2000" dirty="0" smtClean="0"/>
            </a:br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</a:rPr>
              <a:t>Página 133 – Correção</a:t>
            </a:r>
            <a:r>
              <a:rPr lang="pt-BR" sz="18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pt-BR" sz="1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t-BR" sz="1800" dirty="0" smtClean="0">
                <a:solidFill>
                  <a:schemeClr val="accent6">
                    <a:lumMod val="75000"/>
                  </a:schemeClr>
                </a:solidFill>
              </a:rPr>
              <a:t>29.</a:t>
            </a:r>
            <a:r>
              <a:rPr lang="pt-BR" sz="1800" dirty="0" smtClean="0"/>
              <a:t> Encontramos tecido conjuntivo na derme (por exemplo, no sangue).</a:t>
            </a:r>
            <a:br>
              <a:rPr lang="pt-BR" sz="1800" dirty="0" smtClean="0"/>
            </a:br>
            <a:r>
              <a:rPr lang="pt-BR" sz="1800" dirty="0" smtClean="0">
                <a:solidFill>
                  <a:schemeClr val="accent6">
                    <a:lumMod val="75000"/>
                  </a:schemeClr>
                </a:solidFill>
              </a:rPr>
              <a:t>30. </a:t>
            </a:r>
            <a:r>
              <a:rPr lang="pt-BR" sz="1800" dirty="0" smtClean="0"/>
              <a:t>As </a:t>
            </a:r>
            <a:r>
              <a:rPr lang="pt-BR" sz="2000" dirty="0" smtClean="0"/>
              <a:t>funções da pele a proteção contra desidratação, a proteção contra entrada de micro-organismos, a proteção térmica, a produção de vitamina D e a percepção de estímulos externos.</a:t>
            </a:r>
            <a:br>
              <a:rPr lang="pt-BR" sz="2000" dirty="0" smtClean="0"/>
            </a:br>
            <a:r>
              <a:rPr lang="pt-BR" sz="2000" dirty="0" smtClean="0">
                <a:solidFill>
                  <a:schemeClr val="accent6">
                    <a:lumMod val="75000"/>
                  </a:schemeClr>
                </a:solidFill>
              </a:rPr>
              <a:t>31. </a:t>
            </a:r>
            <a:r>
              <a:rPr lang="pt-BR" sz="1800" dirty="0" smtClean="0"/>
              <a:t>a) pelo </a:t>
            </a:r>
            <a:br>
              <a:rPr lang="pt-BR" sz="1800" dirty="0" smtClean="0"/>
            </a:br>
            <a:r>
              <a:rPr lang="pt-BR" sz="1800" dirty="0" smtClean="0"/>
              <a:t>b) músculo levantador do pelo </a:t>
            </a:r>
            <a:br>
              <a:rPr lang="pt-BR" sz="1800" dirty="0" smtClean="0"/>
            </a:br>
            <a:r>
              <a:rPr lang="pt-BR" sz="1800" dirty="0" smtClean="0"/>
              <a:t>c) glândula sebácea </a:t>
            </a:r>
            <a:br>
              <a:rPr lang="pt-BR" sz="1800" dirty="0" smtClean="0"/>
            </a:br>
            <a:r>
              <a:rPr lang="pt-BR" sz="1800" dirty="0" smtClean="0"/>
              <a:t>d) glândula sudorípara </a:t>
            </a:r>
            <a:br>
              <a:rPr lang="pt-BR" sz="1800" dirty="0" smtClean="0"/>
            </a:br>
            <a:r>
              <a:rPr lang="pt-BR" sz="1800" dirty="0" smtClean="0"/>
              <a:t>e) epiderme </a:t>
            </a:r>
            <a:br>
              <a:rPr lang="pt-BR" sz="1800" dirty="0" smtClean="0"/>
            </a:br>
            <a:r>
              <a:rPr lang="pt-BR" sz="1800" dirty="0" smtClean="0"/>
              <a:t>f) derme </a:t>
            </a:r>
            <a:endParaRPr lang="pt-BR" sz="2000" b="0" dirty="0"/>
          </a:p>
        </p:txBody>
      </p:sp>
      <p:sp>
        <p:nvSpPr>
          <p:cNvPr id="4" name="Retângulo 3"/>
          <p:cNvSpPr/>
          <p:nvPr/>
        </p:nvSpPr>
        <p:spPr>
          <a:xfrm>
            <a:off x="251520" y="116632"/>
            <a:ext cx="316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</a:rPr>
              <a:t>Página 132 – Correção</a:t>
            </a:r>
            <a:endParaRPr lang="pt-BR" sz="24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56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188641"/>
            <a:ext cx="8820472" cy="864096"/>
          </a:xfrm>
        </p:spPr>
        <p:txBody>
          <a:bodyPr>
            <a:normAutofit/>
          </a:bodyPr>
          <a:lstStyle/>
          <a:p>
            <a:pPr algn="l"/>
            <a:r>
              <a:rPr lang="pt-BR" sz="2800" b="1" dirty="0" smtClean="0">
                <a:solidFill>
                  <a:schemeClr val="accent6">
                    <a:lumMod val="75000"/>
                  </a:schemeClr>
                </a:solidFill>
              </a:rPr>
              <a:t>Correção da página 137, número 10 </a:t>
            </a:r>
            <a:endParaRPr lang="pt-B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8064896" cy="4586064"/>
          </a:xfrm>
        </p:spPr>
        <p:txBody>
          <a:bodyPr>
            <a:normAutofit/>
          </a:bodyPr>
          <a:lstStyle/>
          <a:p>
            <a:pPr marL="457200" indent="-457200" algn="l">
              <a:buAutoNum type="alphaLcParenR"/>
            </a:pPr>
            <a:r>
              <a:rPr lang="pt-BR" sz="2400" dirty="0" smtClean="0">
                <a:solidFill>
                  <a:schemeClr val="tx1"/>
                </a:solidFill>
              </a:rPr>
              <a:t>epiderme </a:t>
            </a:r>
          </a:p>
          <a:p>
            <a:pPr algn="l"/>
            <a:r>
              <a:rPr lang="pt-BR" sz="2400" dirty="0" smtClean="0">
                <a:solidFill>
                  <a:schemeClr val="tx1"/>
                </a:solidFill>
              </a:rPr>
              <a:t>b) derme </a:t>
            </a:r>
          </a:p>
          <a:p>
            <a:pPr algn="l"/>
            <a:r>
              <a:rPr lang="pt-BR" sz="2400" dirty="0" smtClean="0">
                <a:solidFill>
                  <a:schemeClr val="tx1"/>
                </a:solidFill>
              </a:rPr>
              <a:t>c) pelo </a:t>
            </a:r>
          </a:p>
          <a:p>
            <a:pPr algn="l"/>
            <a:r>
              <a:rPr lang="pt-BR" sz="2400" dirty="0" smtClean="0">
                <a:solidFill>
                  <a:schemeClr val="tx1"/>
                </a:solidFill>
              </a:rPr>
              <a:t>d) glândula sebácea </a:t>
            </a:r>
          </a:p>
          <a:p>
            <a:pPr algn="l"/>
            <a:r>
              <a:rPr lang="pt-BR" sz="2400" dirty="0" smtClean="0">
                <a:solidFill>
                  <a:schemeClr val="tx1"/>
                </a:solidFill>
              </a:rPr>
              <a:t>e) músculo levantador do pelo </a:t>
            </a:r>
          </a:p>
          <a:p>
            <a:pPr algn="l"/>
            <a:r>
              <a:rPr lang="pt-BR" sz="2400" dirty="0" smtClean="0">
                <a:solidFill>
                  <a:schemeClr val="tx1"/>
                </a:solidFill>
              </a:rPr>
              <a:t>f) folículo do pelo </a:t>
            </a:r>
          </a:p>
          <a:p>
            <a:pPr algn="l"/>
            <a:r>
              <a:rPr lang="pt-BR" sz="2400" dirty="0" smtClean="0">
                <a:solidFill>
                  <a:schemeClr val="tx1"/>
                </a:solidFill>
              </a:rPr>
              <a:t>g) glândula sudorípara </a:t>
            </a:r>
          </a:p>
          <a:p>
            <a:pPr algn="l"/>
            <a:r>
              <a:rPr lang="pt-BR" sz="2400" dirty="0" smtClean="0">
                <a:solidFill>
                  <a:schemeClr val="tx1"/>
                </a:solidFill>
              </a:rPr>
              <a:t>h) vasos capilares sanguíneos </a:t>
            </a:r>
          </a:p>
          <a:p>
            <a:pPr algn="l"/>
            <a:r>
              <a:rPr lang="pt-BR" sz="2400" dirty="0" smtClean="0">
                <a:solidFill>
                  <a:schemeClr val="tx1"/>
                </a:solidFill>
              </a:rPr>
              <a:t>i) canal (ou ducto) da glândula sudorípara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0725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132</Words>
  <Application>Microsoft Office PowerPoint</Application>
  <PresentationFormat>Apresentação na tela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Correções das atividades de  Ciências </vt:lpstr>
      <vt:lpstr>27. A pele é um órgão porque é formada por vários tipos de tecido e exerce a função específica de proteger o organismo contra a desidratação, a perda de calor e a entrada de micro-organismos; além disso, é a responsável pela produção de vitamina D e a percepção de estímulos externos.  28. A epiderme é a camada da pele que não possui vasos sanguíneos. Estes são encontrados na derme. Página 133 – Correção 29. Encontramos tecido conjuntivo na derme (por exemplo, no sangue). 30. As funções da pele a proteção contra desidratação, a proteção contra entrada de micro-organismos, a proteção térmica, a produção de vitamina D e a percepção de estímulos externos. 31. a) pelo  b) músculo levantador do pelo  c) glândula sebácea  d) glândula sudorípara  e) epiderme  f) derme </vt:lpstr>
      <vt:lpstr>Correção da página 137, número 10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Correções das atividades de  Ciências</dc:title>
  <dc:creator>dell</dc:creator>
  <cp:lastModifiedBy>dell</cp:lastModifiedBy>
  <cp:revision>2</cp:revision>
  <dcterms:created xsi:type="dcterms:W3CDTF">2020-03-23T18:43:50Z</dcterms:created>
  <dcterms:modified xsi:type="dcterms:W3CDTF">2020-03-23T19:03:50Z</dcterms:modified>
</cp:coreProperties>
</file>